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4" r:id="rId2"/>
  </p:sldIdLst>
  <p:sldSz cx="7021513" cy="10080625"/>
  <p:notesSz cx="7010400" cy="9296400"/>
  <p:defaultTextStyle>
    <a:defPPr>
      <a:defRPr lang="en-US"/>
    </a:defPPr>
    <a:lvl1pPr marL="0" algn="l" defTabSz="97328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86645" algn="l" defTabSz="97328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73288" algn="l" defTabSz="97328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59933" algn="l" defTabSz="97328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46577" algn="l" defTabSz="97328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33221" algn="l" defTabSz="97328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19866" algn="l" defTabSz="97328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06509" algn="l" defTabSz="97328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93154" algn="l" defTabSz="97328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75">
          <p15:clr>
            <a:srgbClr val="A4A3A4"/>
          </p15:clr>
        </p15:guide>
        <p15:guide id="2" pos="221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84" autoAdjust="0"/>
    <p:restoredTop sz="94660"/>
  </p:normalViewPr>
  <p:slideViewPr>
    <p:cSldViewPr>
      <p:cViewPr>
        <p:scale>
          <a:sx n="90" d="100"/>
          <a:sy n="90" d="100"/>
        </p:scale>
        <p:origin x="2904" y="-384"/>
      </p:cViewPr>
      <p:guideLst>
        <p:guide orient="horz" pos="3175"/>
        <p:guide pos="221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8649" cy="464158"/>
          </a:xfrm>
          <a:prstGeom prst="rect">
            <a:avLst/>
          </a:prstGeom>
        </p:spPr>
        <p:txBody>
          <a:bodyPr vert="horz" lIns="90791" tIns="45395" rIns="90791" bIns="45395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134" y="0"/>
            <a:ext cx="3038648" cy="464158"/>
          </a:xfrm>
          <a:prstGeom prst="rect">
            <a:avLst/>
          </a:prstGeom>
        </p:spPr>
        <p:txBody>
          <a:bodyPr vert="horz" lIns="90791" tIns="45395" rIns="90791" bIns="45395" rtlCol="0"/>
          <a:lstStyle>
            <a:lvl1pPr algn="r">
              <a:defRPr sz="1200"/>
            </a:lvl1pPr>
          </a:lstStyle>
          <a:p>
            <a:fld id="{009E81AC-88EB-408D-AB1B-8744EC56F312}" type="datetimeFigureOut">
              <a:rPr lang="en-GB" smtClean="0"/>
              <a:pPr/>
              <a:t>25/11/2025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2350" y="696913"/>
            <a:ext cx="2427288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91" tIns="45395" rIns="90791" bIns="45395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849" y="4416122"/>
            <a:ext cx="5608320" cy="4183306"/>
          </a:xfrm>
          <a:prstGeom prst="rect">
            <a:avLst/>
          </a:prstGeom>
        </p:spPr>
        <p:txBody>
          <a:bodyPr vert="horz" lIns="90791" tIns="45395" rIns="90791" bIns="45395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9296"/>
            <a:ext cx="3038649" cy="465630"/>
          </a:xfrm>
          <a:prstGeom prst="rect">
            <a:avLst/>
          </a:prstGeom>
        </p:spPr>
        <p:txBody>
          <a:bodyPr vert="horz" lIns="90791" tIns="45395" rIns="90791" bIns="45395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134" y="8829296"/>
            <a:ext cx="3038648" cy="465630"/>
          </a:xfrm>
          <a:prstGeom prst="rect">
            <a:avLst/>
          </a:prstGeom>
        </p:spPr>
        <p:txBody>
          <a:bodyPr vert="horz" lIns="90791" tIns="45395" rIns="90791" bIns="45395" rtlCol="0" anchor="b"/>
          <a:lstStyle>
            <a:lvl1pPr algn="r">
              <a:defRPr sz="1200"/>
            </a:lvl1pPr>
          </a:lstStyle>
          <a:p>
            <a:fld id="{EDC2775B-85B4-4A1D-9A7A-5736A58EDAC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2499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8641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43210" algn="l" defTabSz="88641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886419" algn="l" defTabSz="88641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29629" algn="l" defTabSz="88641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772839" algn="l" defTabSz="88641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16048" algn="l" defTabSz="88641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659258" algn="l" defTabSz="88641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02468" algn="l" defTabSz="88641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545677" algn="l" defTabSz="88641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C2775B-85B4-4A1D-9A7A-5736A58EDAC8}" type="slidenum">
              <a:rPr lang="en-GB" smtClean="0"/>
              <a:pPr/>
              <a:t>1</a:t>
            </a:fld>
            <a:endParaRPr lang="en-GB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6614" y="3131532"/>
            <a:ext cx="5968286" cy="216080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53228" y="5712354"/>
            <a:ext cx="4915059" cy="257615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6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3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99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465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332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19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06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93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60406-05E8-4CC8-90F1-AF58B0F68C18}" type="datetimeFigureOut">
              <a:rPr lang="en-GB" smtClean="0"/>
              <a:pPr/>
              <a:t>25/11/2025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2A14-8007-4867-B864-5857114BB38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60406-05E8-4CC8-90F1-AF58B0F68C18}" type="datetimeFigureOut">
              <a:rPr lang="en-GB" smtClean="0"/>
              <a:pPr/>
              <a:t>25/11/2025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2A14-8007-4867-B864-5857114BB38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4651" y="6477735"/>
            <a:ext cx="5968286" cy="2002124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4651" y="4272603"/>
            <a:ext cx="5968286" cy="2205136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8664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32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5993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4657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332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1986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065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9315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60406-05E8-4CC8-90F1-AF58B0F68C18}" type="datetimeFigureOut">
              <a:rPr lang="en-GB" smtClean="0"/>
              <a:pPr/>
              <a:t>25/11/2025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2A14-8007-4867-B864-5857114BB38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1076" y="2352150"/>
            <a:ext cx="3101168" cy="6652746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69270" y="2352150"/>
            <a:ext cx="3101168" cy="6652746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60406-05E8-4CC8-90F1-AF58B0F68C18}" type="datetimeFigureOut">
              <a:rPr lang="en-GB" smtClean="0"/>
              <a:pPr/>
              <a:t>25/11/2025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2A14-8007-4867-B864-5857114BB38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1078" y="2256473"/>
            <a:ext cx="3102387" cy="940391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86645" indent="0">
              <a:buNone/>
              <a:defRPr sz="2100" b="1"/>
            </a:lvl2pPr>
            <a:lvl3pPr marL="973288" indent="0">
              <a:buNone/>
              <a:defRPr sz="1900" b="1"/>
            </a:lvl3pPr>
            <a:lvl4pPr marL="1459933" indent="0">
              <a:buNone/>
              <a:defRPr sz="1700" b="1"/>
            </a:lvl4pPr>
            <a:lvl5pPr marL="1946577" indent="0">
              <a:buNone/>
              <a:defRPr sz="1700" b="1"/>
            </a:lvl5pPr>
            <a:lvl6pPr marL="2433221" indent="0">
              <a:buNone/>
              <a:defRPr sz="1700" b="1"/>
            </a:lvl6pPr>
            <a:lvl7pPr marL="2919866" indent="0">
              <a:buNone/>
              <a:defRPr sz="1700" b="1"/>
            </a:lvl7pPr>
            <a:lvl8pPr marL="3406509" indent="0">
              <a:buNone/>
              <a:defRPr sz="1700" b="1"/>
            </a:lvl8pPr>
            <a:lvl9pPr marL="3893154" indent="0">
              <a:buNone/>
              <a:defRPr sz="1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1078" y="3196865"/>
            <a:ext cx="3102387" cy="5808027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566832" y="2256473"/>
            <a:ext cx="3103606" cy="940391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86645" indent="0">
              <a:buNone/>
              <a:defRPr sz="2100" b="1"/>
            </a:lvl2pPr>
            <a:lvl3pPr marL="973288" indent="0">
              <a:buNone/>
              <a:defRPr sz="1900" b="1"/>
            </a:lvl3pPr>
            <a:lvl4pPr marL="1459933" indent="0">
              <a:buNone/>
              <a:defRPr sz="1700" b="1"/>
            </a:lvl4pPr>
            <a:lvl5pPr marL="1946577" indent="0">
              <a:buNone/>
              <a:defRPr sz="1700" b="1"/>
            </a:lvl5pPr>
            <a:lvl6pPr marL="2433221" indent="0">
              <a:buNone/>
              <a:defRPr sz="1700" b="1"/>
            </a:lvl6pPr>
            <a:lvl7pPr marL="2919866" indent="0">
              <a:buNone/>
              <a:defRPr sz="1700" b="1"/>
            </a:lvl7pPr>
            <a:lvl8pPr marL="3406509" indent="0">
              <a:buNone/>
              <a:defRPr sz="1700" b="1"/>
            </a:lvl8pPr>
            <a:lvl9pPr marL="3893154" indent="0">
              <a:buNone/>
              <a:defRPr sz="1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566832" y="3196865"/>
            <a:ext cx="3103606" cy="5808027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60406-05E8-4CC8-90F1-AF58B0F68C18}" type="datetimeFigureOut">
              <a:rPr lang="en-GB" smtClean="0"/>
              <a:pPr/>
              <a:t>25/11/2025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2A14-8007-4867-B864-5857114BB38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60406-05E8-4CC8-90F1-AF58B0F68C18}" type="datetimeFigureOut">
              <a:rPr lang="en-GB" smtClean="0"/>
              <a:pPr/>
              <a:t>25/11/2025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2A14-8007-4867-B864-5857114BB38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60406-05E8-4CC8-90F1-AF58B0F68C18}" type="datetimeFigureOut">
              <a:rPr lang="en-GB" smtClean="0"/>
              <a:pPr/>
              <a:t>25/11/2025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2A14-8007-4867-B864-5857114BB38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1078" y="401361"/>
            <a:ext cx="2310029" cy="170810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5218" y="401359"/>
            <a:ext cx="3925221" cy="8603534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1078" y="2109467"/>
            <a:ext cx="2310029" cy="6895429"/>
          </a:xfrm>
        </p:spPr>
        <p:txBody>
          <a:bodyPr/>
          <a:lstStyle>
            <a:lvl1pPr marL="0" indent="0">
              <a:buNone/>
              <a:defRPr sz="1500"/>
            </a:lvl1pPr>
            <a:lvl2pPr marL="486645" indent="0">
              <a:buNone/>
              <a:defRPr sz="1300"/>
            </a:lvl2pPr>
            <a:lvl3pPr marL="973288" indent="0">
              <a:buNone/>
              <a:defRPr sz="1100"/>
            </a:lvl3pPr>
            <a:lvl4pPr marL="1459933" indent="0">
              <a:buNone/>
              <a:defRPr sz="1000"/>
            </a:lvl4pPr>
            <a:lvl5pPr marL="1946577" indent="0">
              <a:buNone/>
              <a:defRPr sz="1000"/>
            </a:lvl5pPr>
            <a:lvl6pPr marL="2433221" indent="0">
              <a:buNone/>
              <a:defRPr sz="1000"/>
            </a:lvl6pPr>
            <a:lvl7pPr marL="2919866" indent="0">
              <a:buNone/>
              <a:defRPr sz="1000"/>
            </a:lvl7pPr>
            <a:lvl8pPr marL="3406509" indent="0">
              <a:buNone/>
              <a:defRPr sz="1000"/>
            </a:lvl8pPr>
            <a:lvl9pPr marL="3893154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60406-05E8-4CC8-90F1-AF58B0F68C18}" type="datetimeFigureOut">
              <a:rPr lang="en-GB" smtClean="0"/>
              <a:pPr/>
              <a:t>25/11/2025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2A14-8007-4867-B864-5857114BB38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6266" y="7056440"/>
            <a:ext cx="4212908" cy="833053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76266" y="900724"/>
            <a:ext cx="4212908" cy="6048375"/>
          </a:xfrm>
        </p:spPr>
        <p:txBody>
          <a:bodyPr/>
          <a:lstStyle>
            <a:lvl1pPr marL="0" indent="0">
              <a:buNone/>
              <a:defRPr sz="3400"/>
            </a:lvl1pPr>
            <a:lvl2pPr marL="486645" indent="0">
              <a:buNone/>
              <a:defRPr sz="3000"/>
            </a:lvl2pPr>
            <a:lvl3pPr marL="973288" indent="0">
              <a:buNone/>
              <a:defRPr sz="2500"/>
            </a:lvl3pPr>
            <a:lvl4pPr marL="1459933" indent="0">
              <a:buNone/>
              <a:defRPr sz="2100"/>
            </a:lvl4pPr>
            <a:lvl5pPr marL="1946577" indent="0">
              <a:buNone/>
              <a:defRPr sz="2100"/>
            </a:lvl5pPr>
            <a:lvl6pPr marL="2433221" indent="0">
              <a:buNone/>
              <a:defRPr sz="2100"/>
            </a:lvl6pPr>
            <a:lvl7pPr marL="2919866" indent="0">
              <a:buNone/>
              <a:defRPr sz="2100"/>
            </a:lvl7pPr>
            <a:lvl8pPr marL="3406509" indent="0">
              <a:buNone/>
              <a:defRPr sz="2100"/>
            </a:lvl8pPr>
            <a:lvl9pPr marL="3893154" indent="0">
              <a:buNone/>
              <a:defRPr sz="21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76266" y="7889493"/>
            <a:ext cx="4212908" cy="1183072"/>
          </a:xfrm>
        </p:spPr>
        <p:txBody>
          <a:bodyPr/>
          <a:lstStyle>
            <a:lvl1pPr marL="0" indent="0">
              <a:buNone/>
              <a:defRPr sz="1500"/>
            </a:lvl1pPr>
            <a:lvl2pPr marL="486645" indent="0">
              <a:buNone/>
              <a:defRPr sz="1300"/>
            </a:lvl2pPr>
            <a:lvl3pPr marL="973288" indent="0">
              <a:buNone/>
              <a:defRPr sz="1100"/>
            </a:lvl3pPr>
            <a:lvl4pPr marL="1459933" indent="0">
              <a:buNone/>
              <a:defRPr sz="1000"/>
            </a:lvl4pPr>
            <a:lvl5pPr marL="1946577" indent="0">
              <a:buNone/>
              <a:defRPr sz="1000"/>
            </a:lvl5pPr>
            <a:lvl6pPr marL="2433221" indent="0">
              <a:buNone/>
              <a:defRPr sz="1000"/>
            </a:lvl6pPr>
            <a:lvl7pPr marL="2919866" indent="0">
              <a:buNone/>
              <a:defRPr sz="1000"/>
            </a:lvl7pPr>
            <a:lvl8pPr marL="3406509" indent="0">
              <a:buNone/>
              <a:defRPr sz="1000"/>
            </a:lvl8pPr>
            <a:lvl9pPr marL="3893154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60406-05E8-4CC8-90F1-AF58B0F68C18}" type="datetimeFigureOut">
              <a:rPr lang="en-GB" smtClean="0"/>
              <a:pPr/>
              <a:t>25/11/2025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2A14-8007-4867-B864-5857114BB38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60406-05E8-4CC8-90F1-AF58B0F68C18}" type="datetimeFigureOut">
              <a:rPr lang="en-GB" smtClean="0"/>
              <a:pPr/>
              <a:t>25/11/2025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2A14-8007-4867-B864-5857114BB38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090598" y="403694"/>
            <a:ext cx="1579840" cy="8601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51076" y="403694"/>
            <a:ext cx="4622496" cy="8601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60406-05E8-4CC8-90F1-AF58B0F68C18}" type="datetimeFigureOut">
              <a:rPr lang="en-GB" smtClean="0"/>
              <a:pPr/>
              <a:t>25/11/2025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02A14-8007-4867-B864-5857114BB38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1076" y="403694"/>
            <a:ext cx="6319362" cy="1680104"/>
          </a:xfrm>
          <a:prstGeom prst="rect">
            <a:avLst/>
          </a:prstGeom>
        </p:spPr>
        <p:txBody>
          <a:bodyPr vert="horz" lIns="97329" tIns="48665" rIns="97329" bIns="48665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1076" y="2352150"/>
            <a:ext cx="6319362" cy="6652746"/>
          </a:xfrm>
          <a:prstGeom prst="rect">
            <a:avLst/>
          </a:prstGeom>
        </p:spPr>
        <p:txBody>
          <a:bodyPr vert="horz" lIns="97329" tIns="48665" rIns="97329" bIns="48665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1077" y="9343247"/>
            <a:ext cx="1638353" cy="536700"/>
          </a:xfrm>
          <a:prstGeom prst="rect">
            <a:avLst/>
          </a:prstGeom>
        </p:spPr>
        <p:txBody>
          <a:bodyPr vert="horz" lIns="97329" tIns="48665" rIns="97329" bIns="48665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060406-05E8-4CC8-90F1-AF58B0F68C18}" type="datetimeFigureOut">
              <a:rPr lang="en-GB" smtClean="0"/>
              <a:pPr/>
              <a:t>25/11/2025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99018" y="9343247"/>
            <a:ext cx="2223479" cy="536700"/>
          </a:xfrm>
          <a:prstGeom prst="rect">
            <a:avLst/>
          </a:prstGeom>
        </p:spPr>
        <p:txBody>
          <a:bodyPr vert="horz" lIns="97329" tIns="48665" rIns="97329" bIns="48665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32085" y="9343247"/>
            <a:ext cx="1638353" cy="536700"/>
          </a:xfrm>
          <a:prstGeom prst="rect">
            <a:avLst/>
          </a:prstGeom>
        </p:spPr>
        <p:txBody>
          <a:bodyPr vert="horz" lIns="97329" tIns="48665" rIns="97329" bIns="48665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502A14-8007-4867-B864-5857114BB382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73288" rtl="0" eaLnBrk="1" latinLnBrk="0" hangingPunct="1">
        <a:spcBef>
          <a:spcPct val="0"/>
        </a:spcBef>
        <a:buNone/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4983" indent="-364983" algn="l" defTabSz="973288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0797" indent="-304153" algn="l" defTabSz="973288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16611" indent="-243322" algn="l" defTabSz="97328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703255" indent="-243322" algn="l" defTabSz="97328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9899" indent="-243322" algn="l" defTabSz="97328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6543" indent="-243322" algn="l" defTabSz="9732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63187" indent="-243322" algn="l" defTabSz="9732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49832" indent="-243322" algn="l" defTabSz="9732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36476" indent="-243322" algn="l" defTabSz="97328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328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6645" algn="l" defTabSz="97328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3288" algn="l" defTabSz="97328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9933" algn="l" defTabSz="97328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6577" algn="l" defTabSz="97328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33221" algn="l" defTabSz="97328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19866" algn="l" defTabSz="97328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06509" algn="l" defTabSz="97328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93154" algn="l" defTabSz="973288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15776"/>
            <a:ext cx="7021513" cy="36650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lIns="88642" tIns="44321" rIns="88642" bIns="44321" rtlCol="0">
            <a:spAutoFit/>
          </a:bodyPr>
          <a:lstStyle/>
          <a:p>
            <a:pPr algn="ctr"/>
            <a:r>
              <a:rPr lang="en-GB" sz="1800" b="1" dirty="0">
                <a:latin typeface="Calibri" panose="020F0502020204030204" pitchFamily="34" charset="0"/>
                <a:cs typeface="Calibri" panose="020F0502020204030204" pitchFamily="34" charset="0"/>
              </a:rPr>
              <a:t>Plasmarl Primary School News – Mon November 24</a:t>
            </a:r>
            <a:r>
              <a:rPr lang="en-GB" sz="1800" b="1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1800" b="1" dirty="0">
                <a:latin typeface="Calibri" panose="020F0502020204030204" pitchFamily="34" charset="0"/>
                <a:cs typeface="Calibri" panose="020F0502020204030204" pitchFamily="34" charset="0"/>
              </a:rPr>
              <a:t> 2025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0" y="9344787"/>
            <a:ext cx="7021513" cy="520395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txBody>
          <a:bodyPr wrap="square" lIns="88642" tIns="44321" rIns="88642" bIns="44321" rtlCol="0">
            <a:spAutoFit/>
          </a:bodyPr>
          <a:lstStyle/>
          <a:p>
            <a:pPr algn="ctr"/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Keep up to date with all our news by visiting </a:t>
            </a:r>
            <a:r>
              <a:rPr lang="en-GB" sz="1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www.plasmarlprimary.co.uk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or follow us on Twitter (‘X’)  </a:t>
            </a:r>
            <a:r>
              <a:rPr lang="en-GB" sz="1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@PlasmarlPrimary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132581" y="4765815"/>
            <a:ext cx="3510757" cy="144655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At this time of year, there can be pressure on parents to buy gifts for the teachers and teaching assistants. </a:t>
            </a:r>
          </a:p>
          <a:p>
            <a:pPr algn="just"/>
            <a:r>
              <a:rPr lang="en-GB" sz="1100" b="1" dirty="0">
                <a:latin typeface="Calibri" panose="020F0502020204030204" pitchFamily="34" charset="0"/>
                <a:cs typeface="Calibri" panose="020F0502020204030204" pitchFamily="34" charset="0"/>
              </a:rPr>
              <a:t>As a staff, we have agreed that we would like to reduce your Christmas ‘stress’ a little and ask that you don’t buy us gifts this year. We love working with your children and it is a pleasure to do so. </a:t>
            </a:r>
            <a:r>
              <a:rPr lang="en-GB" sz="1100" b="1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 </a:t>
            </a:r>
          </a:p>
          <a:p>
            <a:pPr algn="just"/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If your children feel that they want to bring something in, then a card or handmade picture would be lovely.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087955" y="6445707"/>
            <a:ext cx="3472908" cy="11233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The children finish for Christmas on:</a:t>
            </a:r>
          </a:p>
          <a:p>
            <a:pPr algn="ctr"/>
            <a:r>
              <a:rPr lang="en-US" sz="1200" b="1" dirty="0">
                <a:latin typeface="Calibri" panose="020F0502020204030204" pitchFamily="34" charset="0"/>
                <a:cs typeface="Calibri" panose="020F0502020204030204" pitchFamily="34" charset="0"/>
              </a:rPr>
              <a:t>Friday December 19th 2025</a:t>
            </a:r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and return on:</a:t>
            </a:r>
          </a:p>
          <a:p>
            <a:pPr algn="ctr"/>
            <a:r>
              <a:rPr lang="en-GB" sz="1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>
                <a:latin typeface="Calibri" panose="020F0502020204030204" pitchFamily="34" charset="0"/>
                <a:cs typeface="Calibri" panose="020F0502020204030204" pitchFamily="34" charset="0"/>
              </a:rPr>
              <a:t>Tuesday  January 6</a:t>
            </a:r>
            <a:r>
              <a:rPr lang="en-GB" sz="1200" b="1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1200" b="1" dirty="0">
                <a:latin typeface="Calibri" panose="020F0502020204030204" pitchFamily="34" charset="0"/>
                <a:cs typeface="Calibri" panose="020F0502020204030204" pitchFamily="34" charset="0"/>
              </a:rPr>
              <a:t>  2026</a:t>
            </a:r>
          </a:p>
          <a:p>
            <a:pPr algn="ctr"/>
            <a:endParaRPr lang="en-GB" dirty="0"/>
          </a:p>
        </p:txBody>
      </p:sp>
      <p:sp>
        <p:nvSpPr>
          <p:cNvPr id="6149" name="AutoShape 5" descr="Image result for clip art christmas"/>
          <p:cNvSpPr>
            <a:spLocks noChangeAspect="1" noChangeArrowheads="1"/>
          </p:cNvSpPr>
          <p:nvPr/>
        </p:nvSpPr>
        <p:spPr bwMode="auto">
          <a:xfrm>
            <a:off x="155575" y="-876300"/>
            <a:ext cx="2486025" cy="1838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51" name="AutoShape 7" descr="Image result for clip art christmas"/>
          <p:cNvSpPr>
            <a:spLocks noChangeAspect="1" noChangeArrowheads="1"/>
          </p:cNvSpPr>
          <p:nvPr/>
        </p:nvSpPr>
        <p:spPr bwMode="auto">
          <a:xfrm>
            <a:off x="154395" y="-841494"/>
            <a:ext cx="2486025" cy="18383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6735EE67-04EF-413B-94D3-DE9835AEEE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0871305"/>
              </p:ext>
            </p:extLst>
          </p:nvPr>
        </p:nvGraphicFramePr>
        <p:xfrm>
          <a:off x="228186" y="931527"/>
          <a:ext cx="2592290" cy="635184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{F5AB1C69-6EDB-4FF4-983F-18BD219EF322}</a:tableStyleId>
              </a:tblPr>
              <a:tblGrid>
                <a:gridCol w="1296145">
                  <a:extLst>
                    <a:ext uri="{9D8B030D-6E8A-4147-A177-3AD203B41FA5}">
                      <a16:colId xmlns:a16="http://schemas.microsoft.com/office/drawing/2014/main" val="2547851216"/>
                    </a:ext>
                  </a:extLst>
                </a:gridCol>
                <a:gridCol w="1296145">
                  <a:extLst>
                    <a:ext uri="{9D8B030D-6E8A-4147-A177-3AD203B41FA5}">
                      <a16:colId xmlns:a16="http://schemas.microsoft.com/office/drawing/2014/main" val="3056725707"/>
                    </a:ext>
                  </a:extLst>
                </a:gridCol>
              </a:tblGrid>
              <a:tr h="649701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Dates for the diary</a:t>
                      </a:r>
                      <a:endParaRPr lang="en-GB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7572622"/>
                  </a:ext>
                </a:extLst>
              </a:tr>
              <a:tr h="649701">
                <a:tc>
                  <a:txBody>
                    <a:bodyPr/>
                    <a:lstStyle/>
                    <a:p>
                      <a:r>
                        <a:rPr lang="en-US" sz="1100" dirty="0"/>
                        <a:t>Tues Dec 2</a:t>
                      </a:r>
                      <a:r>
                        <a:rPr lang="en-US" sz="1100" baseline="30000" dirty="0"/>
                        <a:t>nd</a:t>
                      </a:r>
                      <a:r>
                        <a:rPr lang="en-US" sz="1100" dirty="0"/>
                        <a:t> 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Nursery Trip to  Tiny Tots Town</a:t>
                      </a:r>
                    </a:p>
                    <a:p>
                      <a:r>
                        <a:rPr lang="en-GB" sz="1100" dirty="0"/>
                        <a:t> 9 - </a:t>
                      </a:r>
                      <a:r>
                        <a:rPr lang="en-GB" sz="1100" i="0" dirty="0"/>
                        <a:t> 1</a:t>
                      </a:r>
                      <a:r>
                        <a:rPr lang="en-GB" sz="1100" dirty="0"/>
                        <a:t>1.30am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1420715"/>
                  </a:ext>
                </a:extLst>
              </a:tr>
              <a:tr h="749330">
                <a:tc>
                  <a:txBody>
                    <a:bodyPr/>
                    <a:lstStyle/>
                    <a:p>
                      <a:pPr marL="0" marR="0" lvl="0" indent="0" algn="l" defTabSz="97328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Thursday Dec 4</a:t>
                      </a:r>
                      <a:r>
                        <a:rPr lang="en-US" sz="1100" baseline="30000" dirty="0"/>
                        <a:t>th</a:t>
                      </a:r>
                      <a:r>
                        <a:rPr lang="en-US" sz="1100" dirty="0"/>
                        <a:t> </a:t>
                      </a:r>
                      <a:r>
                        <a:rPr lang="en-US" sz="1100" baseline="0" dirty="0"/>
                        <a:t> </a:t>
                      </a:r>
                      <a:endParaRPr lang="en-GB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1" i="0" dirty="0"/>
                        <a:t>Christmas Lunch</a:t>
                      </a:r>
                    </a:p>
                    <a:p>
                      <a:r>
                        <a:rPr lang="en-GB" sz="1100" i="0" dirty="0"/>
                        <a:t>Wear your Christmas jumper!! </a:t>
                      </a:r>
                      <a:endParaRPr lang="en-GB" sz="1100" dirty="0"/>
                    </a:p>
                    <a:p>
                      <a:endParaRPr lang="en-GB" sz="1100" b="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4072716"/>
                  </a:ext>
                </a:extLst>
              </a:tr>
              <a:tr h="584478">
                <a:tc>
                  <a:txBody>
                    <a:bodyPr/>
                    <a:lstStyle/>
                    <a:p>
                      <a:r>
                        <a:rPr lang="en-US" sz="1100" dirty="0"/>
                        <a:t>Monday Dec </a:t>
                      </a:r>
                      <a:r>
                        <a:rPr lang="en-US" sz="1100" baseline="0" dirty="0"/>
                        <a:t> 8</a:t>
                      </a:r>
                      <a:r>
                        <a:rPr lang="en-US" sz="1100" baseline="30000" dirty="0"/>
                        <a:t>th</a:t>
                      </a:r>
                      <a:r>
                        <a:rPr lang="en-US" sz="1100" baseline="0" dirty="0"/>
                        <a:t> 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1" i="0" dirty="0"/>
                        <a:t>Y4 – The Christmas Experience trip</a:t>
                      </a:r>
                    </a:p>
                    <a:p>
                      <a:r>
                        <a:rPr lang="en-US" sz="1100" b="1" i="0" dirty="0"/>
                        <a:t> 9 -11am</a:t>
                      </a:r>
                      <a:endParaRPr lang="en-GB" sz="1100" b="1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3589319"/>
                  </a:ext>
                </a:extLst>
              </a:tr>
              <a:tr h="649701">
                <a:tc>
                  <a:txBody>
                    <a:bodyPr/>
                    <a:lstStyle/>
                    <a:p>
                      <a:r>
                        <a:rPr lang="en-GB" sz="1100" dirty="0"/>
                        <a:t>Wed Dec 10</a:t>
                      </a:r>
                      <a:r>
                        <a:rPr lang="en-GB" sz="1100" baseline="30000" dirty="0"/>
                        <a:t>th</a:t>
                      </a:r>
                      <a:r>
                        <a:rPr lang="en-GB" sz="11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Father Christmas visits Plasmarl !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9648022"/>
                  </a:ext>
                </a:extLst>
              </a:tr>
              <a:tr h="1079036">
                <a:tc>
                  <a:txBody>
                    <a:bodyPr/>
                    <a:lstStyle/>
                    <a:p>
                      <a:r>
                        <a:rPr lang="en-GB" sz="1100" dirty="0"/>
                        <a:t>Thurs Dec 11</a:t>
                      </a:r>
                      <a:r>
                        <a:rPr lang="en-GB" sz="1100" baseline="30000" dirty="0"/>
                        <a:t>th</a:t>
                      </a:r>
                      <a:r>
                        <a:rPr lang="en-GB" sz="11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err="1"/>
                        <a:t>Gwdihws</a:t>
                      </a:r>
                      <a:r>
                        <a:rPr lang="en-GB" sz="1100" dirty="0"/>
                        <a:t> trip to ‘Buzz’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Rec – Y6 – trip to pantomime in The Grand Theatre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716599"/>
                  </a:ext>
                </a:extLst>
              </a:tr>
              <a:tr h="649701">
                <a:tc>
                  <a:txBody>
                    <a:bodyPr/>
                    <a:lstStyle/>
                    <a:p>
                      <a:r>
                        <a:rPr lang="en-GB" sz="1100" dirty="0"/>
                        <a:t>Mon Dec 15</a:t>
                      </a:r>
                      <a:r>
                        <a:rPr lang="en-GB" sz="1100" baseline="30000" dirty="0"/>
                        <a:t>th</a:t>
                      </a:r>
                      <a:r>
                        <a:rPr lang="en-GB" sz="1100" dirty="0"/>
                        <a:t> – Wed Dec 17</a:t>
                      </a:r>
                      <a:r>
                        <a:rPr lang="en-GB" sz="1100" baseline="30000" dirty="0"/>
                        <a:t>th</a:t>
                      </a:r>
                      <a:r>
                        <a:rPr lang="en-GB" sz="11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Christmas Concerts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4255176"/>
                  </a:ext>
                </a:extLst>
              </a:tr>
              <a:tr h="649701">
                <a:tc>
                  <a:txBody>
                    <a:bodyPr/>
                    <a:lstStyle/>
                    <a:p>
                      <a:r>
                        <a:rPr lang="en-GB" sz="1100" dirty="0"/>
                        <a:t>Wed Dec 17th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Enterprise Afternoon – all welcome !!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5647841"/>
                  </a:ext>
                </a:extLst>
              </a:tr>
              <a:tr h="649701">
                <a:tc gridSpan="2">
                  <a:txBody>
                    <a:bodyPr/>
                    <a:lstStyle/>
                    <a:p>
                      <a:pPr algn="ctr"/>
                      <a:r>
                        <a:rPr lang="en-US" sz="1100" b="1" baseline="0" dirty="0"/>
                        <a:t>Friday Dec 19</a:t>
                      </a:r>
                      <a:r>
                        <a:rPr lang="en-US" sz="1100" b="1" baseline="30000" dirty="0"/>
                        <a:t>th</a:t>
                      </a:r>
                      <a:r>
                        <a:rPr lang="en-US" sz="1100" b="1" baseline="0" dirty="0"/>
                        <a:t>  </a:t>
                      </a:r>
                      <a:r>
                        <a:rPr lang="en-US" sz="1100" b="1" dirty="0"/>
                        <a:t>– Break up for Christmas holiday</a:t>
                      </a:r>
                      <a:endParaRPr lang="en-GB" sz="11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8079317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D6F068D8-FED5-4780-8181-51C7F4FB66C2}"/>
              </a:ext>
            </a:extLst>
          </p:cNvPr>
          <p:cNvSpPr txBox="1"/>
          <p:nvPr/>
        </p:nvSpPr>
        <p:spPr>
          <a:xfrm>
            <a:off x="3147867" y="7768761"/>
            <a:ext cx="3435061" cy="14465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b="1" dirty="0"/>
              <a:t>Attendance so far this term has been really good– the current school total is 94.2% </a:t>
            </a:r>
            <a:r>
              <a:rPr lang="en-US" sz="1100" b="1" dirty="0">
                <a:sym typeface="Wingdings" panose="05000000000000000000" pitchFamily="2" charset="2"/>
              </a:rPr>
              <a:t></a:t>
            </a:r>
          </a:p>
          <a:p>
            <a:r>
              <a:rPr lang="en-US" sz="1100" dirty="0">
                <a:sym typeface="Wingdings" panose="05000000000000000000" pitchFamily="2" charset="2"/>
              </a:rPr>
              <a:t>Please help us to get this percentage even higher by sending the children in every day. </a:t>
            </a:r>
          </a:p>
          <a:p>
            <a:r>
              <a:rPr lang="en-US" sz="1100" dirty="0"/>
              <a:t>If your child is </a:t>
            </a:r>
            <a:r>
              <a:rPr lang="en-US" sz="1100" b="1" dirty="0"/>
              <a:t>unwell and unable to attend school, </a:t>
            </a:r>
            <a:r>
              <a:rPr lang="en-US" sz="1100" dirty="0"/>
              <a:t>please call us on 798210 and let the office know </a:t>
            </a:r>
          </a:p>
          <a:p>
            <a:r>
              <a:rPr lang="en-US" sz="1100" dirty="0"/>
              <a:t>(as well as using Class Do Jo.)</a:t>
            </a:r>
          </a:p>
          <a:p>
            <a:r>
              <a:rPr lang="en-US" sz="1100" dirty="0"/>
              <a:t>Many thanks. </a:t>
            </a:r>
            <a:endParaRPr lang="en-GB" sz="1100" dirty="0"/>
          </a:p>
        </p:txBody>
      </p:sp>
      <p:sp>
        <p:nvSpPr>
          <p:cNvPr id="4" name="Rectangle 3"/>
          <p:cNvSpPr/>
          <p:nvPr/>
        </p:nvSpPr>
        <p:spPr>
          <a:xfrm>
            <a:off x="3215059" y="3663972"/>
            <a:ext cx="3345804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en-US" sz="1100" b="1" dirty="0">
                <a:solidFill>
                  <a:srgbClr val="E74C3C"/>
                </a:solidFill>
              </a:rPr>
              <a:t> </a:t>
            </a:r>
            <a:r>
              <a:rPr lang="en-US" sz="1100" b="1" u="sng" dirty="0"/>
              <a:t>Christmas Lunch</a:t>
            </a:r>
            <a:endParaRPr lang="en-US" sz="1100" u="sng" dirty="0"/>
          </a:p>
          <a:p>
            <a:pPr fontAlgn="t"/>
            <a:r>
              <a:rPr lang="en-US" sz="1100" b="1" dirty="0"/>
              <a:t>This year, instead of a cooked Christmas dinner, the local authority is  offering a party bag as an alternative. The food will be provided in activity fun bags and we will still have lots of fun </a:t>
            </a:r>
            <a:r>
              <a:rPr lang="en-US" sz="1100" b="1" dirty="0">
                <a:sym typeface="Wingdings" panose="05000000000000000000" pitchFamily="2" charset="2"/>
              </a:rPr>
              <a:t> </a:t>
            </a:r>
            <a:endParaRPr lang="en-US" sz="1100" b="0" i="0" dirty="0">
              <a:effectLst/>
            </a:endParaRPr>
          </a:p>
        </p:txBody>
      </p:sp>
      <p:pic>
        <p:nvPicPr>
          <p:cNvPr id="6" name="Picture 5" descr="Reflections of Christmas Gone By | Christopher De Vo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818" y="7242576"/>
            <a:ext cx="1650285" cy="516476"/>
          </a:xfrm>
          <a:prstGeom prst="rect">
            <a:avLst/>
          </a:prstGeom>
        </p:spPr>
      </p:pic>
      <p:pic>
        <p:nvPicPr>
          <p:cNvPr id="8" name="Picture 7" descr="Garland PNG Transparent Images | PNG All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3674"/>
            <a:ext cx="7021513" cy="484811"/>
          </a:xfrm>
          <a:prstGeom prst="rect">
            <a:avLst/>
          </a:prstGeom>
        </p:spPr>
      </p:pic>
      <p:pic>
        <p:nvPicPr>
          <p:cNvPr id="9" name="Picture 8" descr="Free vector graphic: Christmas, Pudding, Xmas, Festive ...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2384" y="3295336"/>
            <a:ext cx="936104" cy="575842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0647990"/>
              </p:ext>
            </p:extLst>
          </p:nvPr>
        </p:nvGraphicFramePr>
        <p:xfrm>
          <a:off x="3087955" y="1121774"/>
          <a:ext cx="3345806" cy="348632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72903">
                  <a:extLst>
                    <a:ext uri="{9D8B030D-6E8A-4147-A177-3AD203B41FA5}">
                      <a16:colId xmlns:a16="http://schemas.microsoft.com/office/drawing/2014/main" val="2435549349"/>
                    </a:ext>
                  </a:extLst>
                </a:gridCol>
                <a:gridCol w="1672903">
                  <a:extLst>
                    <a:ext uri="{9D8B030D-6E8A-4147-A177-3AD203B41FA5}">
                      <a16:colId xmlns:a16="http://schemas.microsoft.com/office/drawing/2014/main" val="1146048459"/>
                    </a:ext>
                  </a:extLst>
                </a:gridCol>
              </a:tblGrid>
              <a:tr h="325957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Christmas Concert dates: 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3435843"/>
                  </a:ext>
                </a:extLst>
              </a:tr>
              <a:tr h="804551">
                <a:tc>
                  <a:txBody>
                    <a:bodyPr/>
                    <a:lstStyle/>
                    <a:p>
                      <a:r>
                        <a:rPr lang="en-US" sz="1200" dirty="0"/>
                        <a:t>Monday December</a:t>
                      </a:r>
                      <a:r>
                        <a:rPr lang="en-US" sz="1200" baseline="0" dirty="0"/>
                        <a:t> 15</a:t>
                      </a:r>
                      <a:r>
                        <a:rPr lang="en-US" sz="1200" baseline="30000" dirty="0"/>
                        <a:t>th</a:t>
                      </a:r>
                      <a:r>
                        <a:rPr lang="en-US" sz="1200" baseline="0" dirty="0"/>
                        <a:t>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9.30am – </a:t>
                      </a:r>
                      <a:r>
                        <a:rPr lang="en-US" sz="1200" b="1" dirty="0"/>
                        <a:t>Nursery</a:t>
                      </a:r>
                    </a:p>
                    <a:p>
                      <a:r>
                        <a:rPr lang="en-US" sz="1200" dirty="0"/>
                        <a:t>3.30pm</a:t>
                      </a:r>
                      <a:r>
                        <a:rPr lang="en-US" sz="1200" baseline="0" dirty="0"/>
                        <a:t> – </a:t>
                      </a:r>
                      <a:r>
                        <a:rPr lang="en-US" sz="1200" b="1" baseline="0" dirty="0"/>
                        <a:t>Upper Phase</a:t>
                      </a:r>
                      <a:r>
                        <a:rPr lang="en-US" sz="1200" baseline="0" dirty="0"/>
                        <a:t> ( Y3-Y6) 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910368"/>
                  </a:ext>
                </a:extLst>
              </a:tr>
              <a:tr h="1075658">
                <a:tc>
                  <a:txBody>
                    <a:bodyPr/>
                    <a:lstStyle/>
                    <a:p>
                      <a:r>
                        <a:rPr lang="en-US" sz="1200" dirty="0"/>
                        <a:t>Tuesday December</a:t>
                      </a:r>
                      <a:r>
                        <a:rPr lang="en-US" sz="1200" baseline="0" dirty="0"/>
                        <a:t> 16</a:t>
                      </a:r>
                      <a:r>
                        <a:rPr lang="en-US" sz="1200" baseline="30000" dirty="0"/>
                        <a:t>th</a:t>
                      </a:r>
                      <a:r>
                        <a:rPr lang="en-US" sz="1200" baseline="0" dirty="0"/>
                        <a:t>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9.30am –</a:t>
                      </a:r>
                      <a:r>
                        <a:rPr lang="en-US" sz="1200" b="1" dirty="0"/>
                        <a:t> Lower Phase </a:t>
                      </a:r>
                      <a:r>
                        <a:rPr lang="en-US" sz="1200" dirty="0"/>
                        <a:t>( Rec – Y2) </a:t>
                      </a:r>
                    </a:p>
                    <a:p>
                      <a:r>
                        <a:rPr lang="en-US" sz="1200" dirty="0"/>
                        <a:t>3.30pm</a:t>
                      </a:r>
                      <a:r>
                        <a:rPr lang="en-US" sz="1200" baseline="0" dirty="0"/>
                        <a:t> – </a:t>
                      </a:r>
                      <a:r>
                        <a:rPr lang="en-US" sz="1200" b="1" baseline="0" dirty="0"/>
                        <a:t>Upper Phase</a:t>
                      </a:r>
                    </a:p>
                    <a:p>
                      <a:r>
                        <a:rPr lang="en-US" sz="1200" baseline="0" dirty="0"/>
                        <a:t>( Y3-Y6) </a:t>
                      </a:r>
                      <a:endParaRPr lang="en-GB" sz="1200" dirty="0"/>
                    </a:p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2886158"/>
                  </a:ext>
                </a:extLst>
              </a:tr>
              <a:tr h="602147">
                <a:tc>
                  <a:txBody>
                    <a:bodyPr/>
                    <a:lstStyle/>
                    <a:p>
                      <a:r>
                        <a:rPr lang="en-US" sz="1200" dirty="0"/>
                        <a:t>Wednesday December 17</a:t>
                      </a:r>
                      <a:r>
                        <a:rPr lang="en-US" sz="1200" baseline="30000" dirty="0"/>
                        <a:t>th</a:t>
                      </a:r>
                      <a:r>
                        <a:rPr lang="en-US" sz="1200" baseline="0" dirty="0"/>
                        <a:t>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9.30am –</a:t>
                      </a:r>
                      <a:r>
                        <a:rPr lang="en-US" sz="1200" b="1" dirty="0"/>
                        <a:t>Lower</a:t>
                      </a:r>
                      <a:r>
                        <a:rPr lang="en-US" sz="1200" b="1" baseline="0" dirty="0"/>
                        <a:t> </a:t>
                      </a:r>
                      <a:r>
                        <a:rPr lang="en-US" sz="1200" b="1" dirty="0"/>
                        <a:t>Phase</a:t>
                      </a:r>
                    </a:p>
                    <a:p>
                      <a:r>
                        <a:rPr lang="en-US" sz="1200" b="1" dirty="0"/>
                        <a:t> </a:t>
                      </a:r>
                      <a:r>
                        <a:rPr lang="en-US" sz="1200" dirty="0"/>
                        <a:t>(Rec – Y2) </a:t>
                      </a:r>
                    </a:p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8883040"/>
                  </a:ext>
                </a:extLst>
              </a:tr>
              <a:tr h="472033">
                <a:tc gridSpan="2">
                  <a:txBody>
                    <a:bodyPr/>
                    <a:lstStyle/>
                    <a:p>
                      <a:r>
                        <a:rPr lang="en-GB" sz="1200" b="1" dirty="0"/>
                        <a:t>Tickets will be on sale from December 1</a:t>
                      </a:r>
                      <a:r>
                        <a:rPr lang="en-GB" sz="1200" b="1" baseline="30000" dirty="0"/>
                        <a:t>st</a:t>
                      </a:r>
                      <a:r>
                        <a:rPr lang="en-GB" sz="1200" b="1" dirty="0"/>
                        <a:t> . Please see our office staff after 2pm.  Tickets are £2.50 each.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3789854"/>
                  </a:ext>
                </a:extLst>
              </a:tr>
            </a:tbl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A18E81DB-E17D-4BD7-9502-EB2DCF210F46}"/>
              </a:ext>
            </a:extLst>
          </p:cNvPr>
          <p:cNvSpPr txBox="1"/>
          <p:nvPr/>
        </p:nvSpPr>
        <p:spPr>
          <a:xfrm>
            <a:off x="123978" y="7343553"/>
            <a:ext cx="2834717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dirty="0"/>
              <a:t>We will be having a </a:t>
            </a:r>
            <a:r>
              <a:rPr lang="en-US" sz="1200" b="1" dirty="0"/>
              <a:t>Christmas Raffle</a:t>
            </a:r>
            <a:r>
              <a:rPr lang="en-US" sz="1200" dirty="0"/>
              <a:t>. We have lots of great prizes!!</a:t>
            </a:r>
            <a:r>
              <a:rPr lang="en-US" sz="1200" b="1" dirty="0"/>
              <a:t> Tickets will be £1 a strip. </a:t>
            </a:r>
            <a:r>
              <a:rPr lang="en-US" sz="1200" dirty="0"/>
              <a:t>We will be sending them home and selling them in the concerts. </a:t>
            </a:r>
            <a:endParaRPr lang="en-GB" sz="1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55921C-F212-430B-BC4C-A6380CDD2044}"/>
              </a:ext>
            </a:extLst>
          </p:cNvPr>
          <p:cNvSpPr txBox="1"/>
          <p:nvPr/>
        </p:nvSpPr>
        <p:spPr>
          <a:xfrm>
            <a:off x="161182" y="8195137"/>
            <a:ext cx="2760308" cy="11079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sz="1400" dirty="0"/>
          </a:p>
          <a:p>
            <a:r>
              <a:rPr lang="en-GB" sz="1100" dirty="0"/>
              <a:t>Thank you for supporting ‘Children in Need ‘ last week. We raised over £100 which we will donate to this amazing charity </a:t>
            </a:r>
            <a:r>
              <a:rPr lang="en-GB" sz="1100" dirty="0">
                <a:sym typeface="Wingdings" panose="05000000000000000000" pitchFamily="2" charset="2"/>
              </a:rPr>
              <a:t> </a:t>
            </a:r>
            <a:endParaRPr lang="en-GB" sz="1100" dirty="0"/>
          </a:p>
          <a:p>
            <a:r>
              <a:rPr lang="en-GB" dirty="0"/>
              <a:t> </a:t>
            </a:r>
          </a:p>
        </p:txBody>
      </p:sp>
      <p:pic>
        <p:nvPicPr>
          <p:cNvPr id="12" name="Picture 2" descr="Pudsey Bear,Children in need svg,Red ...">
            <a:extLst>
              <a:ext uri="{FF2B5EF4-FFF2-40B4-BE49-F238E27FC236}">
                <a16:creationId xmlns:a16="http://schemas.microsoft.com/office/drawing/2014/main" id="{A023FA57-0943-45A7-B615-CCDB59D970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327" y="8809009"/>
            <a:ext cx="883083" cy="520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2227</TotalTime>
  <Words>491</Words>
  <Application>Microsoft Office PowerPoint</Application>
  <PresentationFormat>Custom</PresentationFormat>
  <Paragraphs>55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Marsha Feeney</dc:creator>
  <cp:lastModifiedBy>L SAUNDERS (Plasmarl Primary School)</cp:lastModifiedBy>
  <cp:revision>546</cp:revision>
  <cp:lastPrinted>2023-11-29T11:31:52Z</cp:lastPrinted>
  <dcterms:created xsi:type="dcterms:W3CDTF">2016-04-14T14:39:14Z</dcterms:created>
  <dcterms:modified xsi:type="dcterms:W3CDTF">2025-11-25T11:22:19Z</dcterms:modified>
</cp:coreProperties>
</file>